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52"/>
  </p:notesMasterIdLst>
  <p:handoutMasterIdLst>
    <p:handoutMasterId r:id="rId53"/>
  </p:handoutMasterIdLst>
  <p:sldIdLst>
    <p:sldId id="396" r:id="rId2"/>
    <p:sldId id="398" r:id="rId3"/>
    <p:sldId id="399" r:id="rId4"/>
    <p:sldId id="400" r:id="rId5"/>
    <p:sldId id="446" r:id="rId6"/>
    <p:sldId id="473" r:id="rId7"/>
    <p:sldId id="447" r:id="rId8"/>
    <p:sldId id="448" r:id="rId9"/>
    <p:sldId id="449" r:id="rId10"/>
    <p:sldId id="474" r:id="rId11"/>
    <p:sldId id="450" r:id="rId12"/>
    <p:sldId id="475" r:id="rId13"/>
    <p:sldId id="451" r:id="rId14"/>
    <p:sldId id="452" r:id="rId15"/>
    <p:sldId id="476" r:id="rId16"/>
    <p:sldId id="453" r:id="rId17"/>
    <p:sldId id="454" r:id="rId18"/>
    <p:sldId id="455" r:id="rId19"/>
    <p:sldId id="477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78" r:id="rId29"/>
    <p:sldId id="479" r:id="rId30"/>
    <p:sldId id="464" r:id="rId31"/>
    <p:sldId id="465" r:id="rId32"/>
    <p:sldId id="480" r:id="rId33"/>
    <p:sldId id="482" r:id="rId34"/>
    <p:sldId id="483" r:id="rId35"/>
    <p:sldId id="466" r:id="rId36"/>
    <p:sldId id="484" r:id="rId37"/>
    <p:sldId id="485" r:id="rId38"/>
    <p:sldId id="486" r:id="rId39"/>
    <p:sldId id="467" r:id="rId40"/>
    <p:sldId id="487" r:id="rId41"/>
    <p:sldId id="468" r:id="rId42"/>
    <p:sldId id="488" r:id="rId43"/>
    <p:sldId id="469" r:id="rId44"/>
    <p:sldId id="470" r:id="rId45"/>
    <p:sldId id="489" r:id="rId46"/>
    <p:sldId id="481" r:id="rId47"/>
    <p:sldId id="471" r:id="rId48"/>
    <p:sldId id="472" r:id="rId49"/>
    <p:sldId id="414" r:id="rId50"/>
    <p:sldId id="445" r:id="rId51"/>
  </p:sldIdLst>
  <p:sldSz cx="9144000" cy="6858000" type="screen4x3"/>
  <p:notesSz cx="6734175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000000"/>
    <a:srgbClr val="FF00FF"/>
    <a:srgbClr val="996633"/>
    <a:srgbClr val="FA2626"/>
    <a:srgbClr val="FFCC66"/>
    <a:srgbClr val="CCCCC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88" y="-48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1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3D1708-5B8A-49E7-A3AC-7E519C135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29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7125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260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B9B7AE-DBAF-4DB6-A83A-210E0359E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10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BCDF5C3E-7AFE-44FA-A226-594CA1FD0F3E}" type="slidenum">
              <a:rPr lang="en-US" altLang="en-US" sz="1200" smtClean="0"/>
              <a:pPr>
                <a:defRPr/>
              </a:pPr>
              <a:t>1</a:t>
            </a:fld>
            <a:endParaRPr lang="en-US" altLang="en-US" sz="1200" smtClean="0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3BAFDCF-B517-47B2-8623-9F3EFA531691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18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4B6E46D-092D-498D-818D-515B40EBCAA4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20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84FB059-7FB3-4A9E-A03C-81755B06D96D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21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0B4E205-477A-4267-886F-A07274BA51AB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22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59B3EF9-2DCD-485C-979A-4CE4EE5BF381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23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5BF93BA-7CB7-444F-A58C-B819711C7550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24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1F7D8E4-0353-4046-BA4B-2CCE920B1222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25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30F4D9A-1E70-4324-A0B8-6D7C85481D87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26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8B5BC45-3492-4641-88DA-A13D8FEAC082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27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69CD06A-070A-48CB-8C1F-FD120D54365C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28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154558E0-E489-450D-9180-A116DA1DA71E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7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112E37CE-487A-4F9B-8D6D-A1EDF1CBC763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30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FDB264C-11F2-46E3-87E2-B22B8179F596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31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1ADE0297-61B2-400F-9DA6-4DC103713FAF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35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D4227FF-F28A-46BB-9490-A58E10D3E39B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39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2DB2900-053F-40A4-B166-0A97359F0F90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41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2E74294-6822-415E-BBAD-5C798FEDEB00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43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4EF869D-0ECD-4E67-8464-488273DC4678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44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4EF869D-0ECD-4E67-8464-488273DC4678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45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682EA92-D367-477C-8C33-F2BCEE604232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47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B351FF2-F089-4984-A10A-29417EC1B749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48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310DD9F1-8F61-428A-8FE9-FF35490CDF1F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8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0B6A5C1-0B0A-425F-A41F-E3D909ECEF6C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9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5B7F29D-8C43-4D1A-ADD4-7C8ECC35232A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11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000C755-21CE-4DEE-92E3-89B27592271F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13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1C9E7E5A-965B-44C4-84B0-8A33F7511D6D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14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BBEE781-B510-4CD3-8C69-9B3DC884CC6D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16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30C9108-C3BE-4200-BCA3-B35EDF82712B}" type="slidenum">
              <a:rPr lang="en-US" altLang="en-US" sz="1200">
                <a:latin typeface="Arial" pitchFamily="34" charset="0"/>
              </a:rPr>
              <a:pPr eaLnBrk="1" hangingPunct="1">
                <a:defRPr/>
              </a:pPr>
              <a:t>17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57200" y="2514600"/>
            <a:ext cx="815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7216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28950"/>
            <a:ext cx="6400800" cy="1771650"/>
          </a:xfrm>
        </p:spPr>
        <p:txBody>
          <a:bodyPr/>
          <a:lstStyle>
            <a:lvl1pPr marL="0" indent="0">
              <a:buFont typeface="Monotype Sorts" charset="0"/>
              <a:buNone/>
              <a:defRPr>
                <a:latin typeface="Arial Black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8AA1B03-EAB7-403F-BE00-A6DDD847B6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Prof. Orhan Gemikonakli -  Camerino</a:t>
            </a:r>
          </a:p>
        </p:txBody>
      </p:sp>
    </p:spTree>
    <p:extLst>
      <p:ext uri="{BB962C8B-B14F-4D97-AF65-F5344CB8AC3E}">
        <p14:creationId xmlns:p14="http://schemas.microsoft.com/office/powerpoint/2010/main" val="52581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Orhan Gemikonakli -  Camerino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75DBB-537D-41CD-9562-8F3BB5B0D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59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Orhan Gemikonakli -  Camerino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56757-6D5F-4466-A822-B3598F1A5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9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Orhan Gemikonakli -  Camerino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45E62-0FC4-4073-B7EA-D713546CC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87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Orhan Gemikonakli -  Camerino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5258B-060A-488B-BA4B-72EEEF5B3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96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Orhan Gemikonakli -  Camerino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077BB-CBEA-4B5A-9A77-2748729BC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08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Orhan Gemikonakli -  Camerino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D75A-3BE4-4854-BBFE-215F8132CB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37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Orhan Gemikonakli -  Camerino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582D7-1CF8-4CC5-97AF-D41378B5E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51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Orhan Gemikonakli -  Camerino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9B6B1-2650-465D-82FA-C52C2C2DD1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93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Orhan Gemikonakli -  Camerino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5A994-85DF-48BA-B883-10F656B625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31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Orhan Gemikonakli -  Camerino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523A7-1A96-48C9-AB68-C2A25CA5A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10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73113"/>
            <a:ext cx="820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9138"/>
            <a:ext cx="817880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229350"/>
            <a:ext cx="388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Prof. Orhan Gemikonakli -  Camerino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2A437EF-9B8F-4CA9-832C-BDB93E196F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468313" y="1989138"/>
            <a:ext cx="815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</a:endParaRPr>
          </a:p>
        </p:txBody>
      </p:sp>
      <p:pic>
        <p:nvPicPr>
          <p:cNvPr id="1031" name="Picture 10" descr="testata_presentazion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87820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-84" charset="2"/>
        <a:buChar char="z"/>
        <a:defRPr kumimoji="1"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-84" charset="2"/>
        <a:buChar char="y"/>
        <a:defRPr kumimoji="1"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-84" charset="2"/>
        <a:buChar char="x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kumimoji="1"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testata_present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20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6838"/>
            <a:ext cx="8382000" cy="3168650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GB" altLang="en-US" smtClean="0">
              <a:latin typeface="Arial Black" pitchFamily="34" charset="0"/>
            </a:endParaRPr>
          </a:p>
          <a:p>
            <a:pPr>
              <a:buFont typeface="Monotype Sorts" pitchFamily="-84" charset="2"/>
              <a:buNone/>
            </a:pPr>
            <a:endParaRPr lang="en-US" altLang="en-US" smtClean="0">
              <a:latin typeface="Arial Black" pitchFamily="34" charset="0"/>
            </a:endParaRPr>
          </a:p>
          <a:p>
            <a:pPr algn="ctr">
              <a:buFont typeface="Monotype Sorts" pitchFamily="-84" charset="2"/>
              <a:buNone/>
            </a:pPr>
            <a:r>
              <a:rPr lang="en-US" altLang="en-US" smtClean="0">
                <a:latin typeface="Arial Black" pitchFamily="34" charset="0"/>
                <a:sym typeface="Symbol" pitchFamily="18" charset="2"/>
              </a:rPr>
              <a:t>	</a:t>
            </a:r>
          </a:p>
          <a:p>
            <a:pPr algn="ctr">
              <a:buFont typeface="Monotype Sorts" pitchFamily="-84" charset="2"/>
              <a:buNone/>
            </a:pPr>
            <a:r>
              <a:rPr lang="en-US" altLang="en-US" smtClean="0">
                <a:latin typeface="Arial Black" pitchFamily="34" charset="0"/>
                <a:sym typeface="Symbol" pitchFamily="18" charset="2"/>
              </a:rPr>
              <a:t>Prof. Orhan Gemikonakli</a:t>
            </a:r>
          </a:p>
          <a:p>
            <a:pPr algn="ctr">
              <a:buFont typeface="Monotype Sorts" pitchFamily="-84" charset="2"/>
              <a:buNone/>
            </a:pPr>
            <a:r>
              <a:rPr lang="en-US" altLang="en-US" smtClean="0">
                <a:latin typeface="Arial Black" pitchFamily="34" charset="0"/>
                <a:sym typeface="Symbol" pitchFamily="18" charset="2"/>
              </a:rPr>
              <a:t>Module Leader: Prof. Leonardo Mostarda</a:t>
            </a:r>
          </a:p>
          <a:p>
            <a:pPr algn="ctr">
              <a:buFont typeface="Monotype Sorts" pitchFamily="-84" charset="2"/>
              <a:buNone/>
            </a:pPr>
            <a:endParaRPr lang="en-US" altLang="en-US" smtClean="0">
              <a:latin typeface="Arial Black" pitchFamily="34" charset="0"/>
              <a:sym typeface="Symbol" pitchFamily="18" charset="2"/>
            </a:endParaRPr>
          </a:p>
          <a:p>
            <a:pPr algn="ctr">
              <a:buFont typeface="Monotype Sorts" pitchFamily="-84" charset="2"/>
              <a:buNone/>
            </a:pPr>
            <a:r>
              <a:rPr lang="en-US" altLang="en-US" smtClean="0">
                <a:latin typeface="Arial Black" pitchFamily="34" charset="0"/>
              </a:rPr>
              <a:t>Università di Camerino</a:t>
            </a: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11188" y="1827213"/>
            <a:ext cx="83629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F0000"/>
              </a:buClr>
              <a:buFont typeface="Monotype Sorts" pitchFamily="-84" charset="2"/>
              <a:buChar char="z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Monotype Sorts" pitchFamily="-84" charset="2"/>
              <a:buChar char="y"/>
              <a:defRPr kumimoji="1"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Monotype Sorts" pitchFamily="-84" charset="2"/>
              <a:buChar char="x"/>
              <a:defRPr kumimoji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kumimoji="1"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1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kumimoji="1" sz="1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kumimoji="1" sz="1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kumimoji="1" sz="1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kumimoji="1" sz="1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3600">
                <a:solidFill>
                  <a:schemeClr val="tx2"/>
                </a:solidFill>
                <a:latin typeface="Arial Black" pitchFamily="34" charset="0"/>
              </a:rPr>
              <a:t>Distributed Web-based systems</a:t>
            </a:r>
            <a:endParaRPr lang="en-US" altLang="en-US" sz="36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11188" y="3070225"/>
            <a:ext cx="8137525" cy="71438"/>
          </a:xfrm>
          <a:prstGeom prst="rect">
            <a:avLst/>
          </a:prstGeom>
          <a:solidFill>
            <a:srgbClr val="FA262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1B03-EAB7-403F-BE00-A6DDD847B693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Architecture: Web Services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Mostly client-server architecture</a:t>
            </a:r>
          </a:p>
          <a:p>
            <a:r>
              <a:rPr lang="en-GB" altLang="en-US" smtClean="0"/>
              <a:t>General services to remote processes without a browser</a:t>
            </a:r>
          </a:p>
          <a:p>
            <a:r>
              <a:rPr lang="en-GB" altLang="en-US" smtClean="0"/>
              <a:t>Naming service, weather reporting service, electronic supplier etc.</a:t>
            </a:r>
          </a:p>
          <a:p>
            <a:r>
              <a:rPr lang="en-GB" altLang="en-US" smtClean="0"/>
              <a:t>A directory service storing service descriptions</a:t>
            </a:r>
          </a:p>
          <a:p>
            <a:pPr lvl="1"/>
            <a:r>
              <a:rPr lang="en-GB" altLang="en-US" smtClean="0"/>
              <a:t>Universal Description, Discovery and Integration (UDDI): A standard for the directory service</a:t>
            </a:r>
          </a:p>
          <a:p>
            <a:r>
              <a:rPr lang="en-GB" altLang="en-US" smtClean="0"/>
              <a:t>Web Services Definition Language (WSDL)</a:t>
            </a:r>
          </a:p>
          <a:p>
            <a:pPr lvl="1"/>
            <a:r>
              <a:rPr lang="en-GB" altLang="en-US" smtClean="0"/>
              <a:t>A formal language defining interfaces provide by services</a:t>
            </a:r>
          </a:p>
          <a:p>
            <a:r>
              <a:rPr lang="en-GB" altLang="en-US" smtClean="0"/>
              <a:t>Simple Object Access Protocol (SOAP)</a:t>
            </a:r>
          </a:p>
          <a:p>
            <a:pPr lvl="1"/>
            <a:r>
              <a:rPr lang="en-GB" altLang="en-US" smtClean="0"/>
              <a:t>Specification of how communication takes place for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Web Services Fundamentals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2825"/>
            <a:ext cx="9144000" cy="460375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Figure 12-4. The principle of a Web service</a:t>
            </a:r>
            <a:r>
              <a:rPr lang="en-US" altLang="en-US" smtClean="0"/>
              <a:t>.</a:t>
            </a:r>
          </a:p>
        </p:txBody>
      </p:sp>
      <p:pic>
        <p:nvPicPr>
          <p:cNvPr id="13316" name="Picture 4" descr="12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060575"/>
            <a:ext cx="67119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Processes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Clients</a:t>
            </a:r>
          </a:p>
          <a:p>
            <a:pPr lvl="1"/>
            <a:r>
              <a:rPr lang="en-GB" altLang="en-US" smtClean="0"/>
              <a:t>Web browser – platform independent</a:t>
            </a:r>
          </a:p>
          <a:p>
            <a:pPr lvl="2"/>
            <a:r>
              <a:rPr lang="en-GB" altLang="en-US" smtClean="0"/>
              <a:t>User interface</a:t>
            </a:r>
          </a:p>
          <a:p>
            <a:pPr lvl="2"/>
            <a:r>
              <a:rPr lang="en-GB" altLang="en-US" smtClean="0"/>
              <a:t>|Browser engine – go over a document, select parts of it, activbate hyperlinks etc. </a:t>
            </a:r>
          </a:p>
          <a:p>
            <a:pPr lvl="2"/>
            <a:r>
              <a:rPr lang="en-GB" altLang="en-US" smtClean="0"/>
              <a:t>Rendering engine – contains all the code for properly displaying the document: Parsing HTML/XML, script interpretation</a:t>
            </a:r>
          </a:p>
          <a:p>
            <a:pPr lvl="3"/>
            <a:r>
              <a:rPr lang="en-GB" altLang="en-US" smtClean="0"/>
              <a:t>Plug-ins: An extension</a:t>
            </a:r>
          </a:p>
          <a:p>
            <a:pPr lvl="2"/>
            <a:r>
              <a:rPr lang="en-GB" altLang="en-US" smtClean="0"/>
              <a:t>Web Proxy</a:t>
            </a:r>
          </a:p>
          <a:p>
            <a:r>
              <a:rPr lang="en-GB" altLang="en-US" smtClean="0"/>
              <a:t>The Apache Web Server</a:t>
            </a:r>
          </a:p>
          <a:p>
            <a:r>
              <a:rPr lang="en-GB" altLang="en-US" smtClean="0"/>
              <a:t>Server Clusters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Processes – Clients (1)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Figure 12-5. The logical components of a Web browser.</a:t>
            </a:r>
          </a:p>
        </p:txBody>
      </p:sp>
      <p:pic>
        <p:nvPicPr>
          <p:cNvPr id="15364" name="Picture 4" descr="12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492375"/>
            <a:ext cx="793273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Processes – Clients (2)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10163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Figure 12-6</a:t>
            </a:r>
            <a:r>
              <a:rPr lang="en-US" altLang="en-US" smtClean="0"/>
              <a:t>. Using a Web proxy when the browser does not speak FTP.</a:t>
            </a:r>
          </a:p>
        </p:txBody>
      </p:sp>
      <p:pic>
        <p:nvPicPr>
          <p:cNvPr id="16388" name="Picture 4" descr="12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3068638"/>
            <a:ext cx="74930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Apache Web Server</a:t>
            </a:r>
            <a:endParaRPr lang="en-GB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Popular: Hosts approx. 70% of websites</a:t>
            </a:r>
          </a:p>
          <a:p>
            <a:r>
              <a:rPr lang="en-GB" altLang="en-US" smtClean="0"/>
              <a:t>Completely general server</a:t>
            </a:r>
          </a:p>
          <a:p>
            <a:r>
              <a:rPr lang="en-GB" altLang="en-US" smtClean="0"/>
              <a:t>Reliable</a:t>
            </a:r>
          </a:p>
          <a:p>
            <a:r>
              <a:rPr lang="en-GB" altLang="en-US" smtClean="0"/>
              <a:t>Highly configurable</a:t>
            </a:r>
          </a:p>
          <a:p>
            <a:r>
              <a:rPr lang="en-GB" altLang="en-US" smtClean="0"/>
              <a:t>Extensible</a:t>
            </a:r>
          </a:p>
          <a:p>
            <a:r>
              <a:rPr lang="en-GB" altLang="en-US" smtClean="0"/>
              <a:t>Independent of specific platforms</a:t>
            </a:r>
          </a:p>
          <a:p>
            <a:pPr lvl="1"/>
            <a:r>
              <a:rPr lang="en-GB" altLang="en-US" b="1" smtClean="0"/>
              <a:t>Apache Portable Runtime (APR): </a:t>
            </a:r>
            <a:r>
              <a:rPr lang="en-GB" altLang="en-US" smtClean="0"/>
              <a:t>runtime environment – a library that provides platform independent interface for file handling, networking, locking, threads, etc.</a:t>
            </a:r>
          </a:p>
          <a:p>
            <a:r>
              <a:rPr lang="en-GB" altLang="en-US" b="1" smtClean="0"/>
              <a:t>Hook</a:t>
            </a:r>
            <a:r>
              <a:rPr lang="en-GB" altLang="en-US" smtClean="0"/>
              <a:t>: Placeholder for a group of specific functions</a:t>
            </a:r>
          </a:p>
          <a:p>
            <a:pPr lvl="1"/>
            <a:r>
              <a:rPr lang="en-GB" altLang="en-US" smtClean="0"/>
              <a:t>E.g. transfer URL to a local filename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Apache Web Server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8" y="6092825"/>
            <a:ext cx="9144000" cy="428625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Figure 12-7. The general organization of the Apache Web server.</a:t>
            </a:r>
          </a:p>
        </p:txBody>
      </p:sp>
      <p:pic>
        <p:nvPicPr>
          <p:cNvPr id="18436" name="Picture 4" descr="12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47888"/>
            <a:ext cx="6342062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Web Server Clusters 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b="1" smtClean="0"/>
              <a:t>Figure 12-8. </a:t>
            </a:r>
            <a:r>
              <a:rPr lang="en-US" altLang="en-US" sz="2000" smtClean="0"/>
              <a:t>The principle of using a server cluster in combination with a front end to implement a Web </a:t>
            </a:r>
            <a:r>
              <a:rPr lang="en-US" altLang="en-US" smtClean="0"/>
              <a:t>service.</a:t>
            </a:r>
          </a:p>
        </p:txBody>
      </p:sp>
      <p:pic>
        <p:nvPicPr>
          <p:cNvPr id="19460" name="Picture 4" descr="12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2762250"/>
            <a:ext cx="67722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Web Server Clusters (2)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b="1" smtClean="0"/>
              <a:t>Figure 12-9</a:t>
            </a:r>
            <a:r>
              <a:rPr lang="en-US" altLang="en-US" sz="2000" smtClean="0"/>
              <a:t>. A scalable content-aware cluster of Web servers.</a:t>
            </a:r>
          </a:p>
        </p:txBody>
      </p:sp>
      <p:pic>
        <p:nvPicPr>
          <p:cNvPr id="20484" name="Picture 4" descr="12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708275"/>
            <a:ext cx="8289925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349500"/>
            <a:ext cx="8178800" cy="4068763"/>
          </a:xfrm>
        </p:spPr>
        <p:txBody>
          <a:bodyPr/>
          <a:lstStyle/>
          <a:p>
            <a:pPr>
              <a:defRPr/>
            </a:pPr>
            <a:r>
              <a:rPr lang="en-GB" sz="2800" dirty="0" err="1" smtClean="0"/>
              <a:t>HyperText</a:t>
            </a:r>
            <a:r>
              <a:rPr lang="en-GB" sz="2800" dirty="0" smtClean="0"/>
              <a:t> Transfer Protocol (HTTP)</a:t>
            </a:r>
          </a:p>
          <a:p>
            <a:pPr lvl="1">
              <a:defRPr/>
            </a:pPr>
            <a:r>
              <a:rPr lang="en-GB" sz="2400" dirty="0" smtClean="0"/>
              <a:t>A simple client-server protocol</a:t>
            </a:r>
          </a:p>
          <a:p>
            <a:pPr lvl="1">
              <a:defRPr/>
            </a:pPr>
            <a:r>
              <a:rPr lang="en-GB" sz="2400" dirty="0" smtClean="0"/>
              <a:t>Stateless</a:t>
            </a:r>
          </a:p>
          <a:p>
            <a:pPr lvl="1">
              <a:defRPr/>
            </a:pPr>
            <a:r>
              <a:rPr lang="en-GB" sz="2400" dirty="0" smtClean="0"/>
              <a:t>Connections</a:t>
            </a:r>
          </a:p>
          <a:p>
            <a:pPr lvl="2">
              <a:defRPr/>
            </a:pPr>
            <a:r>
              <a:rPr lang="en-GB" sz="2200" dirty="0" smtClean="0"/>
              <a:t>Persistent: client sets up e new connection for each request, server responds, connection breaks down</a:t>
            </a:r>
          </a:p>
          <a:p>
            <a:pPr lvl="2">
              <a:defRPr/>
            </a:pPr>
            <a:r>
              <a:rPr lang="en-GB" sz="2200" dirty="0" smtClean="0"/>
              <a:t>non-persistent: Several requests are responded to before breaking down the connection</a:t>
            </a:r>
          </a:p>
          <a:p>
            <a:pPr>
              <a:defRPr/>
            </a:pPr>
            <a:r>
              <a:rPr lang="en-GB" sz="2800" dirty="0" smtClean="0"/>
              <a:t>Simple Object Access Protocol (SOAP)</a:t>
            </a:r>
          </a:p>
          <a:p>
            <a:pPr marL="0" indent="0">
              <a:buFont typeface="Monotype Sorts" pitchFamily="-84" charset="2"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7467600" cy="768350"/>
          </a:xfrm>
        </p:spPr>
        <p:txBody>
          <a:bodyPr/>
          <a:lstStyle/>
          <a:p>
            <a:r>
              <a:rPr lang="en-GB" altLang="en-US" smtClean="0"/>
              <a:t>Last lecture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76475"/>
            <a:ext cx="7467600" cy="4197350"/>
          </a:xfrm>
        </p:spPr>
        <p:txBody>
          <a:bodyPr/>
          <a:lstStyle/>
          <a:p>
            <a:r>
              <a:rPr lang="tr-TR" altLang="en-US" smtClean="0"/>
              <a:t>D</a:t>
            </a:r>
            <a:r>
              <a:rPr lang="en-GB" altLang="en-US" smtClean="0"/>
              <a:t>i</a:t>
            </a:r>
            <a:r>
              <a:rPr lang="tr-TR" altLang="en-US" smtClean="0"/>
              <a:t>str</a:t>
            </a:r>
            <a:r>
              <a:rPr lang="en-GB" altLang="en-US" smtClean="0"/>
              <a:t>i</a:t>
            </a:r>
            <a:r>
              <a:rPr lang="tr-TR" altLang="en-US" smtClean="0"/>
              <a:t>buted </a:t>
            </a:r>
            <a:r>
              <a:rPr lang="en-GB" altLang="en-US" smtClean="0"/>
              <a:t>file systems</a:t>
            </a:r>
          </a:p>
          <a:p>
            <a:pPr lvl="1"/>
            <a:r>
              <a:rPr lang="en-US" altLang="en-US" smtClean="0"/>
              <a:t>Architecture</a:t>
            </a:r>
          </a:p>
          <a:p>
            <a:pPr lvl="1"/>
            <a:r>
              <a:rPr lang="en-US" altLang="en-US" smtClean="0"/>
              <a:t>Processes</a:t>
            </a:r>
          </a:p>
          <a:p>
            <a:pPr lvl="1"/>
            <a:r>
              <a:rPr lang="en-US" altLang="en-US" smtClean="0"/>
              <a:t>Communication</a:t>
            </a:r>
          </a:p>
          <a:p>
            <a:pPr lvl="1"/>
            <a:r>
              <a:rPr lang="en-US" altLang="en-US" smtClean="0"/>
              <a:t>Naming</a:t>
            </a:r>
          </a:p>
          <a:p>
            <a:pPr lvl="1"/>
            <a:r>
              <a:rPr lang="en-US" altLang="en-US" smtClean="0"/>
              <a:t>Synchronization</a:t>
            </a:r>
          </a:p>
          <a:p>
            <a:pPr lvl="1"/>
            <a:r>
              <a:rPr lang="en-US" altLang="en-US" smtClean="0"/>
              <a:t>Consistency and Replication</a:t>
            </a:r>
          </a:p>
          <a:p>
            <a:pPr lvl="1"/>
            <a:r>
              <a:rPr lang="en-US" altLang="en-US" smtClean="0"/>
              <a:t>Fault Tolerance</a:t>
            </a:r>
          </a:p>
          <a:p>
            <a:pPr lvl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HTTP Connections (1)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Figure 12-10. (a) Using nonpersistent connections. </a:t>
            </a:r>
          </a:p>
        </p:txBody>
      </p:sp>
      <p:pic>
        <p:nvPicPr>
          <p:cNvPr id="22532" name="Picture 4" descr="12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20"/>
          <a:stretch>
            <a:fillRect/>
          </a:stretch>
        </p:blipFill>
        <p:spPr bwMode="auto">
          <a:xfrm>
            <a:off x="2366963" y="2463800"/>
            <a:ext cx="4725987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HTTP Connections (2)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Figure 12-10.  (b) Using persistent connections.</a:t>
            </a:r>
          </a:p>
        </p:txBody>
      </p:sp>
      <p:pic>
        <p:nvPicPr>
          <p:cNvPr id="23556" name="Picture 4" descr="12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9"/>
          <a:stretch>
            <a:fillRect/>
          </a:stretch>
        </p:blipFill>
        <p:spPr bwMode="auto">
          <a:xfrm>
            <a:off x="1763713" y="2481263"/>
            <a:ext cx="4978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HTTP Methods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Figure 12-11. Operations supported by HTTP.</a:t>
            </a:r>
          </a:p>
        </p:txBody>
      </p:sp>
      <p:pic>
        <p:nvPicPr>
          <p:cNvPr id="24580" name="Picture 4" descr="12-11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993900"/>
            <a:ext cx="88963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HTTP Messages (1)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en-US" smtClean="0"/>
              <a:t>Figure 12-12. (a) HTTP request message. </a:t>
            </a:r>
            <a:endParaRPr lang="en-US" altLang="en-US" smtClean="0"/>
          </a:p>
        </p:txBody>
      </p:sp>
      <p:pic>
        <p:nvPicPr>
          <p:cNvPr id="25604" name="Picture 4" descr="12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81"/>
          <a:stretch>
            <a:fillRect/>
          </a:stretch>
        </p:blipFill>
        <p:spPr bwMode="auto">
          <a:xfrm>
            <a:off x="755650" y="2382838"/>
            <a:ext cx="7761288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HTTP Messages (2)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en-US" smtClean="0"/>
              <a:t>Figure 12-12. (b) HTTP response message.</a:t>
            </a:r>
            <a:endParaRPr lang="en-US" altLang="en-US" smtClean="0"/>
          </a:p>
        </p:txBody>
      </p:sp>
      <p:pic>
        <p:nvPicPr>
          <p:cNvPr id="26628" name="Picture 4" descr="12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5"/>
          <a:stretch>
            <a:fillRect/>
          </a:stretch>
        </p:blipFill>
        <p:spPr bwMode="auto">
          <a:xfrm>
            <a:off x="539750" y="2781300"/>
            <a:ext cx="8078788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HTTP Messages (3)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Figure 12-13. Some HTTP message headers.</a:t>
            </a:r>
          </a:p>
        </p:txBody>
      </p:sp>
      <p:pic>
        <p:nvPicPr>
          <p:cNvPr id="27652" name="Picture 4" descr="12-13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22"/>
          <a:stretch>
            <a:fillRect/>
          </a:stretch>
        </p:blipFill>
        <p:spPr bwMode="auto">
          <a:xfrm>
            <a:off x="404813" y="2492375"/>
            <a:ext cx="832485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HTTP Messages (4)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Figure 12-13. Some HTTP message headers.</a:t>
            </a:r>
          </a:p>
        </p:txBody>
      </p:sp>
      <p:pic>
        <p:nvPicPr>
          <p:cNvPr id="28676" name="Picture 4" descr="12-13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2"/>
          <a:stretch>
            <a:fillRect/>
          </a:stretch>
        </p:blipFill>
        <p:spPr bwMode="auto">
          <a:xfrm>
            <a:off x="319088" y="2781300"/>
            <a:ext cx="85090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24113"/>
            <a:ext cx="81788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Simple Object Access Protocol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2708275"/>
            <a:ext cx="8178800" cy="3744913"/>
          </a:xfrm>
        </p:spPr>
        <p:txBody>
          <a:bodyPr/>
          <a:lstStyle/>
          <a:p>
            <a:pPr eaLnBrk="1" hangingPunct="1"/>
            <a:r>
              <a:rPr lang="en-US" altLang="en-US" smtClean="0"/>
              <a:t>The standard for communicating with web services</a:t>
            </a:r>
          </a:p>
          <a:p>
            <a:pPr eaLnBrk="1" hangingPunct="1"/>
            <a:r>
              <a:rPr lang="en-US" altLang="en-US" smtClean="0"/>
              <a:t>Communications are implemented through HTTP</a:t>
            </a:r>
          </a:p>
          <a:p>
            <a:pPr eaLnBrk="1" hangingPunct="1"/>
            <a:r>
              <a:rPr lang="en-US" altLang="en-US" smtClean="0"/>
              <a:t>Messages are largely based on XML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Simple Object Access Protocol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2060575"/>
            <a:ext cx="8178800" cy="4392613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Figure 12-14. An example of an XML-based SOAP message.</a:t>
            </a:r>
          </a:p>
        </p:txBody>
      </p:sp>
      <p:pic>
        <p:nvPicPr>
          <p:cNvPr id="30724" name="Picture 4" descr="12-14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708275"/>
            <a:ext cx="8148637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Naming (1)</a:t>
            </a:r>
            <a:endParaRPr lang="en-GB" alt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Uniform Resource Identifier (URI): Names used to refer to documents</a:t>
            </a:r>
          </a:p>
          <a:p>
            <a:r>
              <a:rPr lang="en-GB" altLang="en-US" smtClean="0"/>
              <a:t>Uniform Resource Locator (URL): A URI that identifies a document</a:t>
            </a:r>
          </a:p>
          <a:p>
            <a:pPr lvl="1"/>
            <a:r>
              <a:rPr lang="en-GB" altLang="en-US" smtClean="0"/>
              <a:t>Location-dependent reference to a document</a:t>
            </a:r>
          </a:p>
          <a:p>
            <a:pPr lvl="1"/>
            <a:r>
              <a:rPr lang="en-GB" altLang="en-US" smtClean="0"/>
              <a:t>Contain information on how and where to access a document</a:t>
            </a:r>
          </a:p>
          <a:p>
            <a:pPr lvl="2"/>
            <a:r>
              <a:rPr lang="en-GB" altLang="en-US" smtClean="0"/>
              <a:t>http, ftp, telnet – part of URL</a:t>
            </a:r>
          </a:p>
          <a:p>
            <a:r>
              <a:rPr lang="en-GB" altLang="en-US" smtClean="0"/>
              <a:t>Uniform Resource Name (URN): A true identifier of a document. </a:t>
            </a:r>
          </a:p>
          <a:p>
            <a:pPr lvl="1"/>
            <a:r>
              <a:rPr lang="en-GB" altLang="en-US" smtClean="0"/>
              <a:t>Globally unique</a:t>
            </a:r>
          </a:p>
          <a:p>
            <a:pPr lvl="1"/>
            <a:r>
              <a:rPr lang="en-GB" altLang="en-US" smtClean="0"/>
              <a:t>Location independent</a:t>
            </a:r>
          </a:p>
          <a:p>
            <a:pPr lvl="1"/>
            <a:r>
              <a:rPr lang="en-GB" altLang="en-US" smtClean="0"/>
              <a:t>Persistent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7467600" cy="768350"/>
          </a:xfrm>
        </p:spPr>
        <p:txBody>
          <a:bodyPr/>
          <a:lstStyle/>
          <a:p>
            <a:r>
              <a:rPr lang="en-GB" altLang="en-US" smtClean="0"/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5038"/>
            <a:ext cx="8147050" cy="4268787"/>
          </a:xfrm>
        </p:spPr>
        <p:txBody>
          <a:bodyPr/>
          <a:lstStyle/>
          <a:p>
            <a:r>
              <a:rPr lang="en-US" altLang="en-US" smtClean="0"/>
              <a:t>Distributed Web-based systems</a:t>
            </a:r>
          </a:p>
          <a:p>
            <a:pPr lvl="1"/>
            <a:r>
              <a:rPr lang="en-US" altLang="en-US" smtClean="0"/>
              <a:t>Architecture</a:t>
            </a:r>
          </a:p>
          <a:p>
            <a:pPr lvl="1"/>
            <a:r>
              <a:rPr lang="en-US" altLang="en-US" smtClean="0"/>
              <a:t>Processes</a:t>
            </a:r>
          </a:p>
          <a:p>
            <a:pPr lvl="1"/>
            <a:r>
              <a:rPr lang="en-US" altLang="en-US" smtClean="0"/>
              <a:t>Communication</a:t>
            </a:r>
          </a:p>
          <a:p>
            <a:pPr lvl="1"/>
            <a:r>
              <a:rPr lang="en-US" altLang="en-US" smtClean="0"/>
              <a:t>Naming</a:t>
            </a:r>
          </a:p>
          <a:p>
            <a:pPr lvl="1"/>
            <a:r>
              <a:rPr lang="en-US" altLang="en-US" smtClean="0"/>
              <a:t>Synchronization</a:t>
            </a:r>
          </a:p>
          <a:p>
            <a:pPr lvl="1"/>
            <a:r>
              <a:rPr lang="en-US" altLang="en-US" smtClean="0"/>
              <a:t>Consistency and Replication</a:t>
            </a:r>
          </a:p>
          <a:p>
            <a:pPr lvl="1"/>
            <a:r>
              <a:rPr lang="en-US" altLang="en-US" smtClean="0"/>
              <a:t>Fault Tolerance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468313" y="5876925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Monotype Sorts" pitchFamily="-84" charset="2"/>
              <a:buChar char="z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Monotype Sorts" pitchFamily="-84" charset="2"/>
              <a:buChar char="y"/>
              <a:defRPr kumimoji="1"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Monotype Sorts" pitchFamily="-84" charset="2"/>
              <a:buChar char="x"/>
              <a:defRPr kumimoji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kumimoji="1"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–"/>
              <a:defRPr kumimoji="1" sz="1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kumimoji="1" sz="1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kumimoji="1" sz="1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kumimoji="1" sz="1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kumimoji="1" sz="1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1400">
                <a:latin typeface="Times New Roman" pitchFamily="18" charset="0"/>
              </a:rPr>
              <a:t>Tanenbaum &amp; Van Steen, Distributed Systems: Principles and Paradigms, 2e, (c) 2007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1400">
                <a:latin typeface="Times New Roman" pitchFamily="18" charset="0"/>
              </a:rPr>
              <a:t>Prentice-Hall, Inc. 0-13-239227-5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Naming (2)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89588"/>
            <a:ext cx="9144000" cy="1084262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Figure 12-15. Often-used structures for URLs. (a) Using only a DNS name. (b) Combining a DNS name with a port number. (c) Combining an IP address with a port number.</a:t>
            </a:r>
          </a:p>
        </p:txBody>
      </p:sp>
      <p:pic>
        <p:nvPicPr>
          <p:cNvPr id="32772" name="Picture 4" descr="12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2133600"/>
            <a:ext cx="5021263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Naming (3)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Figure 12-16. Examples of URIs.</a:t>
            </a:r>
          </a:p>
        </p:txBody>
      </p:sp>
      <p:pic>
        <p:nvPicPr>
          <p:cNvPr id="33796" name="Picture 4" descr="12-16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83089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Synchronisation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2276475"/>
            <a:ext cx="8178800" cy="3781425"/>
          </a:xfrm>
        </p:spPr>
        <p:txBody>
          <a:bodyPr/>
          <a:lstStyle/>
          <a:p>
            <a:r>
              <a:rPr lang="en-GB" altLang="en-US" sz="3200" smtClean="0"/>
              <a:t>Not much of an issue</a:t>
            </a:r>
          </a:p>
          <a:p>
            <a:pPr lvl="1"/>
            <a:r>
              <a:rPr lang="en-GB" altLang="en-US" sz="2800" smtClean="0"/>
              <a:t>Strict client-server organisation. No inter-client or inter-server exchanges</a:t>
            </a:r>
          </a:p>
          <a:p>
            <a:pPr lvl="1"/>
            <a:r>
              <a:rPr lang="en-GB" altLang="en-US" sz="2800" smtClean="0"/>
              <a:t>A read mostly system</a:t>
            </a:r>
          </a:p>
          <a:p>
            <a:pPr lvl="2"/>
            <a:r>
              <a:rPr lang="en-GB" altLang="en-US" sz="2400" smtClean="0"/>
              <a:t>Updates are done by single person/entity</a:t>
            </a:r>
          </a:p>
          <a:p>
            <a:pPr lvl="2"/>
            <a:r>
              <a:rPr lang="en-GB" altLang="en-US" sz="2400" smtClean="0"/>
              <a:t>No write-write conflicts.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Consistency and Replication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Access to web documents should meet stringent performance and availability requirements</a:t>
            </a:r>
          </a:p>
          <a:p>
            <a:r>
              <a:rPr lang="en-GB" dirty="0" smtClean="0"/>
              <a:t>To achieve this</a:t>
            </a:r>
          </a:p>
          <a:p>
            <a:pPr lvl="1"/>
            <a:r>
              <a:rPr lang="en-GB" dirty="0" smtClean="0"/>
              <a:t>Caching web content</a:t>
            </a:r>
          </a:p>
          <a:p>
            <a:pPr lvl="2"/>
            <a:r>
              <a:rPr lang="en-GB" dirty="0" smtClean="0"/>
              <a:t>Web proxy caching</a:t>
            </a:r>
          </a:p>
          <a:p>
            <a:pPr lvl="1"/>
            <a:r>
              <a:rPr lang="en-GB" dirty="0" smtClean="0"/>
              <a:t>Replicating web content</a:t>
            </a:r>
          </a:p>
          <a:p>
            <a:r>
              <a:rPr lang="en-GB" dirty="0" smtClean="0"/>
              <a:t>Old systems – supporting static content</a:t>
            </a:r>
          </a:p>
          <a:p>
            <a:r>
              <a:rPr lang="en-GB" dirty="0" smtClean="0"/>
              <a:t>New requirements – support dynamic content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1029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proxy caching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Occurs at two locations</a:t>
            </a:r>
          </a:p>
          <a:p>
            <a:pPr lvl="1"/>
            <a:r>
              <a:rPr lang="en-GB" dirty="0" smtClean="0"/>
              <a:t>Client: Browsers have a caching facility. Configurable</a:t>
            </a:r>
          </a:p>
          <a:p>
            <a:pPr lvl="1"/>
            <a:r>
              <a:rPr lang="en-GB" dirty="0" smtClean="0"/>
              <a:t>Web proxy at client side. Can implement a shared cache.</a:t>
            </a:r>
          </a:p>
          <a:p>
            <a:r>
              <a:rPr lang="en-GB" dirty="0" smtClean="0"/>
              <a:t>Hierarchical caches</a:t>
            </a:r>
          </a:p>
          <a:p>
            <a:pPr lvl="1"/>
            <a:r>
              <a:rPr lang="en-GB" dirty="0" smtClean="0"/>
              <a:t>Country/regional level</a:t>
            </a:r>
          </a:p>
          <a:p>
            <a:pPr lvl="2"/>
            <a:r>
              <a:rPr lang="en-GB" dirty="0" smtClean="0"/>
              <a:t>Reduce network traffic</a:t>
            </a:r>
          </a:p>
          <a:p>
            <a:pPr lvl="2"/>
            <a:r>
              <a:rPr lang="en-GB" dirty="0" smtClean="0"/>
              <a:t>May cause latency (compared to non-hierarchical caches)</a:t>
            </a:r>
          </a:p>
          <a:p>
            <a:r>
              <a:rPr lang="en-GB" dirty="0" smtClean="0"/>
              <a:t>Cooperative caching / distributed caching</a:t>
            </a:r>
          </a:p>
          <a:p>
            <a:pPr lvl="1"/>
            <a:r>
              <a:rPr lang="en-GB" dirty="0" smtClean="0"/>
              <a:t>In case of a hit, neighbouring ones are consulted</a:t>
            </a:r>
          </a:p>
          <a:p>
            <a:pPr lvl="1"/>
            <a:r>
              <a:rPr lang="en-GB" dirty="0" smtClean="0"/>
              <a:t>Serves smaller number of clients</a:t>
            </a:r>
          </a:p>
          <a:p>
            <a:pPr lvl="1"/>
            <a:r>
              <a:rPr lang="en-GB" dirty="0" smtClean="0"/>
              <a:t>Usually on the same LAN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16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04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Web Proxy Caching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6092825"/>
            <a:ext cx="9144001" cy="439738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Figure 12-17. The principle of cooperative caching.</a:t>
            </a:r>
          </a:p>
        </p:txBody>
      </p:sp>
      <p:pic>
        <p:nvPicPr>
          <p:cNvPr id="35844" name="Picture 4" descr="12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4963"/>
            <a:ext cx="7993062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Web Proxy Caching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Cooperative caching</a:t>
                </a:r>
              </a:p>
              <a:p>
                <a:pPr lvl="1"/>
                <a:r>
                  <a:rPr lang="en-GB" dirty="0" smtClean="0"/>
                  <a:t>Access server at each request with </a:t>
                </a:r>
                <a:r>
                  <a:rPr lang="en-GB" i="1" dirty="0" smtClean="0"/>
                  <a:t>If-Modified-Since </a:t>
                </a:r>
                <a:r>
                  <a:rPr lang="en-GB" dirty="0" smtClean="0"/>
                  <a:t>request header – a pull-based protocol</a:t>
                </a:r>
              </a:p>
              <a:p>
                <a:pPr lvl="2"/>
                <a:r>
                  <a:rPr lang="en-GB" dirty="0" smtClean="0"/>
                  <a:t>Performance concerns</a:t>
                </a:r>
              </a:p>
              <a:p>
                <a:pPr lvl="1"/>
                <a:r>
                  <a:rPr lang="en-GB" dirty="0" smtClean="0"/>
                  <a:t>Squid web proxy</a:t>
                </a:r>
              </a:p>
              <a:p>
                <a:pPr lvl="2"/>
                <a:r>
                  <a:rPr lang="en-GB" dirty="0" smtClean="0"/>
                  <a:t>Assigns an expiration time</a:t>
                </a:r>
              </a:p>
              <a:p>
                <a:pPr marL="1371600" lvl="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𝑒𝑥𝑝𝑖𝑟𝑒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𝑐𝑎𝑐h𝑒𝑑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𝑙𝑎𝑠𝑡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𝑚𝑜𝑑𝑖𝑓𝑖𝑒𝑑</m:t>
                        </m:r>
                      </m:sub>
                    </m:sSub>
                  </m:oMath>
                </a14:m>
                <a:r>
                  <a:rPr lang="en-GB" dirty="0" smtClean="0"/>
                  <a:t>)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𝑐𝑎𝑐h𝑒𝑑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=0.2 (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  <a:ea typeface="Cambria Math"/>
                      </a:rPr>
                      <m:t>experimental</m:t>
                    </m:r>
                    <m:r>
                      <a:rPr lang="en-GB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  <a:ea typeface="Cambria Math"/>
                      </a:rPr>
                      <m:t>finding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Web proxy caching is for static documents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9" t="-1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793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Replication of Web Hosting Systems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Web sites</a:t>
            </a:r>
          </a:p>
          <a:p>
            <a:pPr lvl="1"/>
            <a:r>
              <a:rPr lang="en-GB" dirty="0" smtClean="0"/>
              <a:t>Maintaining the content</a:t>
            </a:r>
          </a:p>
          <a:p>
            <a:pPr lvl="1"/>
            <a:r>
              <a:rPr lang="en-GB" dirty="0" smtClean="0"/>
              <a:t>Making sure that the site is easily and continuously accessible</a:t>
            </a:r>
          </a:p>
          <a:p>
            <a:r>
              <a:rPr lang="en-GB" b="1" dirty="0" smtClean="0"/>
              <a:t>Content Delivery Networks (CDN)</a:t>
            </a:r>
            <a:endParaRPr lang="en-GB" dirty="0" smtClean="0"/>
          </a:p>
          <a:p>
            <a:pPr lvl="1"/>
            <a:r>
              <a:rPr lang="en-GB" dirty="0" smtClean="0"/>
              <a:t>Act as web hosting service providing an infrastructure for distributing and replicating the web documents of </a:t>
            </a:r>
            <a:r>
              <a:rPr lang="en-GB" dirty="0" err="1" smtClean="0"/>
              <a:t>multiole</a:t>
            </a:r>
            <a:r>
              <a:rPr lang="en-GB" dirty="0" smtClean="0"/>
              <a:t> sites across the internet.</a:t>
            </a:r>
          </a:p>
          <a:p>
            <a:pPr lvl="1"/>
            <a:r>
              <a:rPr lang="en-GB" dirty="0" smtClean="0"/>
              <a:t>Because of the size the hosted documents should be automatically distributed and replicated – </a:t>
            </a:r>
            <a:r>
              <a:rPr lang="en-GB" b="1" dirty="0" smtClean="0"/>
              <a:t>self managing system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A large scale CDN can be organised as a feedback control loop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1637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Replication of Web Hosting Systems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Three aspects of replication in web hosting system</a:t>
            </a:r>
          </a:p>
          <a:p>
            <a:pPr lvl="1"/>
            <a:r>
              <a:rPr lang="en-GB" sz="2800" dirty="0" smtClean="0"/>
              <a:t>Metric estimation</a:t>
            </a:r>
          </a:p>
          <a:p>
            <a:pPr lvl="1"/>
            <a:r>
              <a:rPr lang="en-GB" sz="2800" dirty="0" smtClean="0"/>
              <a:t>Adaptation triggering</a:t>
            </a:r>
          </a:p>
          <a:p>
            <a:pPr lvl="1"/>
            <a:r>
              <a:rPr lang="en-GB" sz="2800" dirty="0" smtClean="0"/>
              <a:t>Taking appropriate measures</a:t>
            </a:r>
          </a:p>
          <a:p>
            <a:pPr lvl="2"/>
            <a:r>
              <a:rPr lang="en-GB" sz="2400" dirty="0" smtClean="0"/>
              <a:t>Replica placement</a:t>
            </a:r>
          </a:p>
          <a:p>
            <a:pPr lvl="2"/>
            <a:r>
              <a:rPr lang="en-GB" sz="2400" dirty="0" smtClean="0"/>
              <a:t>Consistency enforcement</a:t>
            </a:r>
          </a:p>
          <a:p>
            <a:pPr lvl="2"/>
            <a:r>
              <a:rPr lang="en-GB" sz="2400" dirty="0" smtClean="0"/>
              <a:t>Client request routing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955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Replication for Web Hosting Systems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05488"/>
            <a:ext cx="9144000" cy="700087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Figure 12-18. The general organization of a CDN as a feedback-control system (adapted from </a:t>
            </a:r>
            <a:r>
              <a:rPr lang="en-US" altLang="en-US" sz="2000" dirty="0" err="1" smtClean="0"/>
              <a:t>Sivasubramanian</a:t>
            </a:r>
            <a:r>
              <a:rPr lang="en-US" altLang="en-US" sz="2000" dirty="0" smtClean="0"/>
              <a:t> et al., 2004b).</a:t>
            </a:r>
          </a:p>
        </p:txBody>
      </p:sp>
      <p:pic>
        <p:nvPicPr>
          <p:cNvPr id="36868" name="Picture 4" descr="12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2133600"/>
            <a:ext cx="79787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7467600" cy="768350"/>
          </a:xfrm>
        </p:spPr>
        <p:txBody>
          <a:bodyPr/>
          <a:lstStyle/>
          <a:p>
            <a:r>
              <a:rPr lang="en-GB" altLang="en-US" smtClean="0"/>
              <a:t>Learning outcomes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9138"/>
            <a:ext cx="7467600" cy="4484687"/>
          </a:xfrm>
        </p:spPr>
        <p:txBody>
          <a:bodyPr/>
          <a:lstStyle/>
          <a:p>
            <a:pPr algn="just"/>
            <a:r>
              <a:rPr lang="en-GB" altLang="en-US" smtClean="0"/>
              <a:t>To understand the basic concepts related to distributed web-based systems</a:t>
            </a:r>
          </a:p>
          <a:p>
            <a:pPr algn="just"/>
            <a:r>
              <a:rPr lang="en-GB" altLang="en-US" smtClean="0"/>
              <a:t>To describe and discuss</a:t>
            </a:r>
          </a:p>
          <a:p>
            <a:pPr lvl="1"/>
            <a:r>
              <a:rPr lang="en-US" altLang="en-US" smtClean="0"/>
              <a:t>Architecture</a:t>
            </a:r>
          </a:p>
          <a:p>
            <a:pPr lvl="1"/>
            <a:r>
              <a:rPr lang="en-US" altLang="en-US" smtClean="0"/>
              <a:t>Processes</a:t>
            </a:r>
          </a:p>
          <a:p>
            <a:pPr lvl="1"/>
            <a:r>
              <a:rPr lang="en-US" altLang="en-US" smtClean="0"/>
              <a:t>Communication</a:t>
            </a:r>
          </a:p>
          <a:p>
            <a:pPr lvl="1"/>
            <a:r>
              <a:rPr lang="en-US" altLang="en-US" smtClean="0"/>
              <a:t>Naming</a:t>
            </a:r>
          </a:p>
          <a:p>
            <a:pPr lvl="1"/>
            <a:r>
              <a:rPr lang="en-US" altLang="en-US" smtClean="0"/>
              <a:t>Synchronization</a:t>
            </a:r>
          </a:p>
          <a:p>
            <a:pPr lvl="1"/>
            <a:r>
              <a:rPr lang="en-US" altLang="en-US" smtClean="0"/>
              <a:t>Consistency and Replication</a:t>
            </a:r>
          </a:p>
          <a:p>
            <a:pPr lvl="1"/>
            <a:r>
              <a:rPr lang="en-US" altLang="en-US" smtClean="0"/>
              <a:t>Fault Tolerance as they apply to distributed web-based systems</a:t>
            </a:r>
            <a:endParaRPr lang="en-GB" altLang="en-US" smtClean="0"/>
          </a:p>
          <a:p>
            <a:pPr lvl="1" algn="just"/>
            <a:endParaRPr lang="en-GB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Replication of Web Hosting Systems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Metric estimation</a:t>
            </a:r>
          </a:p>
          <a:p>
            <a:pPr lvl="1"/>
            <a:r>
              <a:rPr lang="en-GB" dirty="0" smtClean="0"/>
              <a:t>Latency metrics</a:t>
            </a:r>
          </a:p>
          <a:p>
            <a:pPr lvl="2"/>
            <a:r>
              <a:rPr lang="en-GB" dirty="0" smtClean="0"/>
              <a:t>E.g. time taken to fetch a document – difficult to estimate </a:t>
            </a:r>
            <a:r>
              <a:rPr lang="en-GB" dirty="0" err="1" smtClean="0"/>
              <a:t>delasy</a:t>
            </a:r>
            <a:r>
              <a:rPr lang="en-GB" dirty="0" smtClean="0"/>
              <a:t> between a client and a server</a:t>
            </a:r>
          </a:p>
          <a:p>
            <a:pPr lvl="2"/>
            <a:r>
              <a:rPr lang="en-GB" dirty="0" smtClean="0"/>
              <a:t>Measure available bandwidth between two nodes itself</a:t>
            </a:r>
          </a:p>
          <a:p>
            <a:pPr lvl="1"/>
            <a:r>
              <a:rPr lang="en-GB" dirty="0" smtClean="0"/>
              <a:t>Spatial metrics</a:t>
            </a:r>
          </a:p>
          <a:p>
            <a:pPr lvl="2"/>
            <a:r>
              <a:rPr lang="en-GB" dirty="0" smtClean="0"/>
              <a:t>Number of hops between two notes</a:t>
            </a:r>
          </a:p>
          <a:p>
            <a:pPr lvl="2"/>
            <a:r>
              <a:rPr lang="en-GB" dirty="0" smtClean="0"/>
              <a:t>Not practical in a multi route system</a:t>
            </a:r>
          </a:p>
          <a:p>
            <a:pPr lvl="1"/>
            <a:r>
              <a:rPr lang="en-GB" dirty="0" smtClean="0"/>
              <a:t>Network usage metrics</a:t>
            </a:r>
          </a:p>
          <a:p>
            <a:pPr lvl="2"/>
            <a:r>
              <a:rPr lang="en-GB" dirty="0" smtClean="0"/>
              <a:t>Consumed bandwidth – read, update, replicate</a:t>
            </a:r>
          </a:p>
          <a:p>
            <a:pPr lvl="1"/>
            <a:r>
              <a:rPr lang="en-GB" dirty="0" smtClean="0"/>
              <a:t>Consistency metrics – tight/loose consistency</a:t>
            </a:r>
          </a:p>
          <a:p>
            <a:pPr lvl="1"/>
            <a:r>
              <a:rPr lang="en-GB" dirty="0" smtClean="0"/>
              <a:t>Financial metrics – business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265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Adaptation Triggering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661025"/>
            <a:ext cx="9144000" cy="765175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Figure 12-19. One normal and three different access patterns reflecting </a:t>
            </a:r>
            <a:r>
              <a:rPr lang="en-US" altLang="en-US" sz="2000" dirty="0" smtClean="0"/>
              <a:t>flash-crowd </a:t>
            </a:r>
            <a:r>
              <a:rPr lang="en-US" altLang="en-US" sz="2000" dirty="0" smtClean="0"/>
              <a:t>behavior (adapted from Baryshnikov et al., 2005).</a:t>
            </a:r>
          </a:p>
        </p:txBody>
      </p:sp>
      <p:pic>
        <p:nvPicPr>
          <p:cNvPr id="37892" name="Picture 4" descr="12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76450"/>
            <a:ext cx="58896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Adjustment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000" dirty="0" smtClean="0"/>
              <a:t>Replica placement</a:t>
            </a:r>
          </a:p>
          <a:p>
            <a:pPr lvl="1"/>
            <a:r>
              <a:rPr lang="en-GB" sz="2600" dirty="0" smtClean="0"/>
              <a:t>Already discussed</a:t>
            </a:r>
          </a:p>
          <a:p>
            <a:r>
              <a:rPr lang="en-GB" sz="3000" dirty="0" smtClean="0"/>
              <a:t>Consistency enforcement</a:t>
            </a:r>
          </a:p>
          <a:p>
            <a:pPr lvl="1"/>
            <a:r>
              <a:rPr lang="en-GB" sz="2600" dirty="0" smtClean="0"/>
              <a:t>Already discussed</a:t>
            </a:r>
            <a:endParaRPr lang="en-GB" sz="2600" dirty="0" smtClean="0"/>
          </a:p>
          <a:p>
            <a:r>
              <a:rPr lang="en-GB" sz="3000" dirty="0" smtClean="0"/>
              <a:t>Client request routing/redirecting</a:t>
            </a:r>
          </a:p>
          <a:p>
            <a:pPr lvl="1"/>
            <a:r>
              <a:rPr lang="en-GB" sz="2600" dirty="0" smtClean="0"/>
              <a:t>HTML documents have embedded documents</a:t>
            </a:r>
          </a:p>
          <a:p>
            <a:pPr lvl="2"/>
            <a:r>
              <a:rPr lang="en-GB" sz="2400" dirty="0" smtClean="0"/>
              <a:t>Embedded documents hardly change</a:t>
            </a:r>
          </a:p>
          <a:p>
            <a:pPr lvl="3"/>
            <a:r>
              <a:rPr lang="en-GB" sz="2200" dirty="0" smtClean="0"/>
              <a:t>cache or replicate then fetch cached copies</a:t>
            </a:r>
            <a:endParaRPr lang="en-GB" sz="2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468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Adjustment Measures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938" y="6021388"/>
            <a:ext cx="9144001" cy="41275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Figure 12-20. The principal working of the Akamai CDN.</a:t>
            </a:r>
          </a:p>
        </p:txBody>
      </p:sp>
      <p:pic>
        <p:nvPicPr>
          <p:cNvPr id="38916" name="Picture 4" descr="12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27238"/>
            <a:ext cx="7688262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Replication of Web </a:t>
            </a:r>
            <a:r>
              <a:rPr lang="en-US" altLang="en-US" sz="3200" dirty="0" smtClean="0"/>
              <a:t>Applications (1)</a:t>
            </a:r>
            <a:endParaRPr lang="en-US" altLang="en-U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/>
              <a:t>Figure 12-21. Alternatives for caching and </a:t>
            </a:r>
            <a:r>
              <a:rPr lang="en-US" altLang="en-US" sz="2000" dirty="0" smtClean="0"/>
              <a:t>replication with </a:t>
            </a:r>
            <a:r>
              <a:rPr lang="en-US" altLang="en-US" sz="2000" dirty="0" smtClean="0"/>
              <a:t>Web applications.</a:t>
            </a:r>
          </a:p>
        </p:txBody>
      </p:sp>
      <p:pic>
        <p:nvPicPr>
          <p:cNvPr id="39940" name="Picture 4" descr="12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779462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Replication of Web </a:t>
            </a:r>
            <a:r>
              <a:rPr lang="en-US" altLang="en-US" sz="3200" dirty="0" smtClean="0"/>
              <a:t>Applications (2)</a:t>
            </a:r>
            <a:endParaRPr lang="en-US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All updates are carried at origin server</a:t>
                </a:r>
              </a:p>
              <a:p>
                <a:pPr lvl="1" eaLnBrk="1" hangingPunct="1"/>
                <a:r>
                  <a:rPr lang="en-US" altLang="en-US" dirty="0" smtClean="0"/>
                  <a:t>Updates replicas and edge servers</a:t>
                </a:r>
              </a:p>
              <a:p>
                <a:pPr eaLnBrk="1" hangingPunct="1"/>
                <a:r>
                  <a:rPr lang="en-US" altLang="en-US" sz="2800" dirty="0" smtClean="0"/>
                  <a:t>To improve performance</a:t>
                </a:r>
              </a:p>
              <a:p>
                <a:pPr lvl="1" eaLnBrk="1" hangingPunct="1"/>
                <a:r>
                  <a:rPr lang="en-US" altLang="en-US" dirty="0" smtClean="0"/>
                  <a:t>Replicating data works when</a:t>
                </a:r>
              </a:p>
              <a:p>
                <a:pPr lvl="2" eaLnBrk="1" hangingPunct="1"/>
                <a:r>
                  <a:rPr lang="en-US" altLang="en-US" dirty="0" smtClean="0"/>
                  <a:t>Update ratio is low</a:t>
                </a:r>
              </a:p>
              <a:p>
                <a:pPr lvl="2" eaLnBrk="1" hangingPunct="1"/>
                <a:r>
                  <a:rPr lang="en-US" altLang="en-US" dirty="0" smtClean="0"/>
                  <a:t>Queries request extensive database search</a:t>
                </a:r>
              </a:p>
              <a:p>
                <a:pPr lvl="1" eaLnBrk="1" hangingPunct="1"/>
                <a:r>
                  <a:rPr lang="en-US" altLang="en-US" dirty="0" smtClean="0"/>
                  <a:t>Read/update ratio is important in improving performance when replicating</a:t>
                </a:r>
              </a:p>
              <a:p>
                <a:pPr lvl="1" eaLnBrk="1" hangingPunct="1"/>
                <a:r>
                  <a:rPr lang="en-US" altLang="en-US" dirty="0" smtClean="0"/>
                  <a:t>Complex database queries – full replication / single table - partial replication</a:t>
                </a:r>
              </a:p>
              <a:p>
                <a:pPr lvl="1" eaLnBrk="1" hangingPunct="1"/>
                <a:r>
                  <a:rPr lang="en-US" altLang="en-US" dirty="0" smtClean="0"/>
                  <a:t>Context-aware caches </a:t>
                </a:r>
              </a:p>
              <a:p>
                <a:pPr marL="5715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GB" altLang="en-US" b="0" i="1" smtClean="0">
                        <a:latin typeface="Cambria Math"/>
                      </a:rPr>
                      <m:t>𝑐𝑜𝑠𝑡</m:t>
                    </m:r>
                    <m:r>
                      <a:rPr lang="en-GB" alt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alt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alt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GB" alt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alt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alt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alt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GB" alt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GB" alt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alt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alt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dirty="0" smtClean="0"/>
                  <a:t>, </a:t>
                </a:r>
                <a:r>
                  <a:rPr lang="en-US" altLang="en-US" sz="1800" dirty="0" smtClean="0"/>
                  <a:t>(weight x performance metric)</a:t>
                </a:r>
                <a:endParaRPr lang="en-US" altLang="en-US" dirty="0" smtClean="0"/>
              </a:p>
              <a:p>
                <a:pPr lvl="1" eaLnBrk="1" hangingPunct="1"/>
                <a:endParaRPr lang="en-US" altLang="en-US" dirty="0" smtClean="0"/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267" t="-1497" b="-34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2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Fault tolerance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178800" cy="3636962"/>
          </a:xfrm>
        </p:spPr>
        <p:txBody>
          <a:bodyPr/>
          <a:lstStyle/>
          <a:p>
            <a:r>
              <a:rPr lang="en-GB" altLang="en-US" sz="2800" smtClean="0"/>
              <a:t>Client caching</a:t>
            </a:r>
          </a:p>
          <a:p>
            <a:r>
              <a:rPr lang="en-GB" altLang="en-US" sz="2800" smtClean="0"/>
              <a:t>Server replication</a:t>
            </a:r>
          </a:p>
          <a:p>
            <a:r>
              <a:rPr lang="en-GB" altLang="en-US" sz="2800" smtClean="0"/>
              <a:t>High availability provided through redundancy</a:t>
            </a:r>
          </a:p>
          <a:p>
            <a:r>
              <a:rPr lang="en-GB" altLang="en-US" sz="2800" smtClean="0"/>
              <a:t>No new/special techniques employed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Security (1)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Figure 12-22. The position of TLS in the Internet protocol stack.</a:t>
            </a:r>
          </a:p>
        </p:txBody>
      </p:sp>
      <p:pic>
        <p:nvPicPr>
          <p:cNvPr id="41988" name="Picture 4" descr="12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13100"/>
            <a:ext cx="3503612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Security (2)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Figure 12-23. TLS with mutual authentication.</a:t>
            </a:r>
          </a:p>
        </p:txBody>
      </p:sp>
      <p:pic>
        <p:nvPicPr>
          <p:cNvPr id="43012" name="Picture 4" descr="12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81300"/>
            <a:ext cx="5546725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7467600" cy="769938"/>
          </a:xfrm>
        </p:spPr>
        <p:txBody>
          <a:bodyPr/>
          <a:lstStyle/>
          <a:p>
            <a:r>
              <a:rPr lang="en-GB" altLang="en-US" smtClean="0"/>
              <a:t>Summary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9138"/>
            <a:ext cx="7467600" cy="4484687"/>
          </a:xfrm>
        </p:spPr>
        <p:txBody>
          <a:bodyPr/>
          <a:lstStyle/>
          <a:p>
            <a:r>
              <a:rPr lang="en-GB" altLang="en-US" smtClean="0"/>
              <a:t>Distributed web-based systems</a:t>
            </a:r>
          </a:p>
          <a:p>
            <a:pPr lvl="1"/>
            <a:r>
              <a:rPr lang="en-US" altLang="en-US" smtClean="0"/>
              <a:t>Architecture</a:t>
            </a:r>
          </a:p>
          <a:p>
            <a:pPr lvl="1"/>
            <a:r>
              <a:rPr lang="en-US" altLang="en-US" smtClean="0"/>
              <a:t>Processes</a:t>
            </a:r>
          </a:p>
          <a:p>
            <a:pPr lvl="1"/>
            <a:r>
              <a:rPr lang="en-US" altLang="en-US" smtClean="0"/>
              <a:t>Communication</a:t>
            </a:r>
          </a:p>
          <a:p>
            <a:pPr lvl="1"/>
            <a:r>
              <a:rPr lang="en-US" altLang="en-US" smtClean="0"/>
              <a:t>Naming</a:t>
            </a:r>
          </a:p>
          <a:p>
            <a:pPr lvl="1"/>
            <a:r>
              <a:rPr lang="en-US" altLang="en-US" smtClean="0"/>
              <a:t>Synchronization</a:t>
            </a:r>
          </a:p>
          <a:p>
            <a:pPr lvl="1"/>
            <a:r>
              <a:rPr lang="en-US" altLang="en-US" smtClean="0"/>
              <a:t>Consistency and Replication</a:t>
            </a:r>
          </a:p>
          <a:p>
            <a:pPr lvl="1"/>
            <a:r>
              <a:rPr lang="en-US" altLang="en-US" smtClean="0"/>
              <a:t>Fault Tolerance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7467600" cy="768350"/>
          </a:xfrm>
        </p:spPr>
        <p:txBody>
          <a:bodyPr/>
          <a:lstStyle/>
          <a:p>
            <a:r>
              <a:rPr lang="en-GB" altLang="en-US" sz="2800" smtClean="0"/>
              <a:t>Distributed Web-based systems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5038"/>
            <a:ext cx="7467600" cy="4268787"/>
          </a:xfrm>
        </p:spPr>
        <p:txBody>
          <a:bodyPr/>
          <a:lstStyle/>
          <a:p>
            <a:pPr algn="just"/>
            <a:r>
              <a:rPr lang="en-GB" altLang="en-US" smtClean="0"/>
              <a:t>WWW – a huge distributed system</a:t>
            </a:r>
          </a:p>
          <a:p>
            <a:pPr lvl="1" algn="just"/>
            <a:r>
              <a:rPr lang="en-GB" altLang="en-US" smtClean="0"/>
              <a:t>Millions of clients and servers</a:t>
            </a:r>
          </a:p>
          <a:p>
            <a:pPr lvl="1" algn="just"/>
            <a:r>
              <a:rPr lang="en-GB" altLang="en-US" smtClean="0"/>
              <a:t>Linked documents</a:t>
            </a:r>
          </a:p>
          <a:p>
            <a:pPr algn="just"/>
            <a:r>
              <a:rPr lang="en-GB" altLang="en-US" smtClean="0"/>
              <a:t>Started as a project of the European Particle Physics Laboratory (CERN) in Geneva</a:t>
            </a:r>
          </a:p>
          <a:p>
            <a:pPr lvl="1" algn="just"/>
            <a:r>
              <a:rPr lang="en-GB" altLang="en-US" smtClean="0"/>
              <a:t>A hypertext system for sharing documents.</a:t>
            </a:r>
          </a:p>
          <a:p>
            <a:pPr algn="just"/>
            <a:r>
              <a:rPr lang="en-GB" altLang="en-US" smtClean="0"/>
              <a:t>GUIs became available</a:t>
            </a:r>
          </a:p>
          <a:p>
            <a:pPr lvl="1" algn="just"/>
            <a:r>
              <a:rPr lang="en-GB" altLang="en-US" smtClean="0"/>
              <a:t>Mosaic</a:t>
            </a:r>
          </a:p>
          <a:p>
            <a:pPr algn="just"/>
            <a:r>
              <a:rPr lang="en-GB" altLang="en-US" smtClean="0"/>
              <a:t>1994: WWW consortium of CERN + MIT</a:t>
            </a:r>
          </a:p>
          <a:p>
            <a:pPr lvl="1" algn="just"/>
            <a:r>
              <a:rPr lang="en-GB" altLang="en-US" smtClean="0"/>
              <a:t>Standardisation, interoperability, enhancing capabilities</a:t>
            </a:r>
          </a:p>
          <a:p>
            <a:pPr algn="just"/>
            <a:r>
              <a:rPr lang="en-GB" altLang="en-US" smtClean="0"/>
              <a:t>From a document system to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Next Lecture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78800" cy="3924300"/>
          </a:xfrm>
        </p:spPr>
        <p:txBody>
          <a:bodyPr/>
          <a:lstStyle/>
          <a:p>
            <a:r>
              <a:rPr lang="en-GB" altLang="en-US" smtClean="0"/>
              <a:t>Distributed Coordination-based Systems</a:t>
            </a:r>
          </a:p>
          <a:p>
            <a:pPr lvl="1"/>
            <a:r>
              <a:rPr lang="en-US" altLang="en-US" smtClean="0"/>
              <a:t>Architecture</a:t>
            </a:r>
          </a:p>
          <a:p>
            <a:pPr lvl="1"/>
            <a:r>
              <a:rPr lang="en-US" altLang="en-US" smtClean="0"/>
              <a:t>Processes</a:t>
            </a:r>
          </a:p>
          <a:p>
            <a:pPr lvl="1"/>
            <a:r>
              <a:rPr lang="en-US" altLang="en-US" smtClean="0"/>
              <a:t>Communication</a:t>
            </a:r>
          </a:p>
          <a:p>
            <a:pPr lvl="1"/>
            <a:r>
              <a:rPr lang="en-US" altLang="en-US" smtClean="0"/>
              <a:t>Naming</a:t>
            </a:r>
          </a:p>
          <a:p>
            <a:pPr lvl="1"/>
            <a:r>
              <a:rPr lang="en-US" altLang="en-US" smtClean="0"/>
              <a:t>Synchronization</a:t>
            </a:r>
          </a:p>
          <a:p>
            <a:pPr lvl="1"/>
            <a:r>
              <a:rPr lang="en-US" altLang="en-US" smtClean="0"/>
              <a:t>Consistency and Replication</a:t>
            </a:r>
          </a:p>
          <a:p>
            <a:pPr lvl="1"/>
            <a:r>
              <a:rPr lang="en-US" altLang="en-US" smtClean="0"/>
              <a:t>Fault Tolerance</a:t>
            </a:r>
          </a:p>
          <a:p>
            <a:pPr lvl="1"/>
            <a:endParaRPr lang="en-GB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Architecture</a:t>
            </a:r>
            <a:endParaRPr lang="en-GB" alt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Traditional web-based systems</a:t>
            </a:r>
          </a:p>
          <a:p>
            <a:pPr lvl="1"/>
            <a:r>
              <a:rPr lang="en-GB" altLang="en-US" smtClean="0"/>
              <a:t>Static, passive documents</a:t>
            </a:r>
          </a:p>
          <a:p>
            <a:pPr lvl="1"/>
            <a:r>
              <a:rPr lang="en-GB" altLang="en-US" smtClean="0"/>
              <a:t>Client-server</a:t>
            </a:r>
          </a:p>
          <a:p>
            <a:pPr lvl="1"/>
            <a:r>
              <a:rPr lang="en-GB" altLang="en-US" smtClean="0"/>
              <a:t>Uniform Resource Locator (URL)</a:t>
            </a:r>
          </a:p>
          <a:p>
            <a:pPr lvl="1"/>
            <a:r>
              <a:rPr lang="en-GB" altLang="en-US" smtClean="0"/>
              <a:t>HyperText Transfer Protocol (HTTP). Browsers</a:t>
            </a:r>
          </a:p>
          <a:p>
            <a:pPr lvl="1"/>
            <a:r>
              <a:rPr lang="en-GB" altLang="en-US" smtClean="0"/>
              <a:t>Web documents: </a:t>
            </a:r>
          </a:p>
          <a:p>
            <a:pPr lvl="2"/>
            <a:r>
              <a:rPr lang="en-GB" altLang="en-US" smtClean="0"/>
              <a:t>HyperText Markup Language (HTML)</a:t>
            </a:r>
          </a:p>
          <a:p>
            <a:pPr lvl="2"/>
            <a:r>
              <a:rPr lang="en-GB" altLang="en-US" smtClean="0"/>
              <a:t>Extensible Markup Language (XML)</a:t>
            </a:r>
          </a:p>
          <a:p>
            <a:pPr lvl="2"/>
            <a:r>
              <a:rPr lang="en-GB" altLang="en-US" smtClean="0"/>
              <a:t>TAGs refer to </a:t>
            </a:r>
            <a:r>
              <a:rPr lang="en-GB" altLang="en-US" b="1" smtClean="0"/>
              <a:t>embedded documents</a:t>
            </a:r>
          </a:p>
          <a:p>
            <a:pPr lvl="2"/>
            <a:r>
              <a:rPr lang="en-GB" altLang="en-US" smtClean="0"/>
              <a:t>Multipurpose Internet Mail Exchange (MIME): type of embedded document</a:t>
            </a:r>
          </a:p>
          <a:p>
            <a:r>
              <a:rPr lang="en-GB" altLang="en-US" smtClean="0"/>
              <a:t>Web services</a:t>
            </a:r>
          </a:p>
          <a:p>
            <a:pPr lvl="1"/>
            <a:r>
              <a:rPr lang="en-GB" altLang="en-US" smtClean="0"/>
              <a:t>Documents are dynamically generated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Traditional Web-Based Systems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8" y="6021388"/>
            <a:ext cx="8188325" cy="409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Figure 12-1. The overall organization of a traditional Web site.</a:t>
            </a:r>
          </a:p>
        </p:txBody>
      </p:sp>
      <p:pic>
        <p:nvPicPr>
          <p:cNvPr id="9220" name="Picture 6" descr="12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2046288"/>
            <a:ext cx="802481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Web Documents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288" y="6126163"/>
            <a:ext cx="9144001" cy="433387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Figure 12-2. Six top-level MIME types and some common subtypes.</a:t>
            </a:r>
          </a:p>
        </p:txBody>
      </p:sp>
      <p:pic>
        <p:nvPicPr>
          <p:cNvPr id="10244" name="Picture 4" descr="12-02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916113"/>
            <a:ext cx="648335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Multitiered Architectures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b="1" smtClean="0"/>
              <a:t>Figure 12-3</a:t>
            </a:r>
            <a:r>
              <a:rPr lang="en-US" altLang="en-US" sz="2000" smtClean="0"/>
              <a:t>. The principle of using server-side Common Gateway Interface (CGI) programs.</a:t>
            </a:r>
          </a:p>
        </p:txBody>
      </p:sp>
      <p:pic>
        <p:nvPicPr>
          <p:cNvPr id="11268" name="Picture 4" descr="12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141663"/>
            <a:ext cx="8313737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611188" y="6224588"/>
            <a:ext cx="3386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altLang="en-US"/>
              <a:t>Performance degradation!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45E62-0FC4-4073-B7EA-D713546CC12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llings">
  <a:themeElements>
    <a:clrScheme name="stallings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stallings">
      <a:majorFont>
        <a:latin typeface="Arial Black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tallings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Designs\stallings.pot</Template>
  <TotalTime>10607</TotalTime>
  <Words>1625</Words>
  <Application>Microsoft Office PowerPoint</Application>
  <PresentationFormat>On-screen Show (4:3)</PresentationFormat>
  <Paragraphs>352</Paragraphs>
  <Slides>50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Times New Roman</vt:lpstr>
      <vt:lpstr>MS PGothic</vt:lpstr>
      <vt:lpstr>Arial</vt:lpstr>
      <vt:lpstr>Arial Black</vt:lpstr>
      <vt:lpstr>Tahoma</vt:lpstr>
      <vt:lpstr>Monotype Sorts</vt:lpstr>
      <vt:lpstr>Symbol</vt:lpstr>
      <vt:lpstr>stallings</vt:lpstr>
      <vt:lpstr>PowerPoint Presentation</vt:lpstr>
      <vt:lpstr>Last lecture</vt:lpstr>
      <vt:lpstr>Outline</vt:lpstr>
      <vt:lpstr>Learning outcomes</vt:lpstr>
      <vt:lpstr>Distributed Web-based systems</vt:lpstr>
      <vt:lpstr>Architecture</vt:lpstr>
      <vt:lpstr>Traditional Web-Based Systems</vt:lpstr>
      <vt:lpstr>Web Documents</vt:lpstr>
      <vt:lpstr>Multitiered Architectures</vt:lpstr>
      <vt:lpstr>Architecture: Web Services</vt:lpstr>
      <vt:lpstr>Web Services Fundamentals</vt:lpstr>
      <vt:lpstr>Processes</vt:lpstr>
      <vt:lpstr>Processes – Clients (1)</vt:lpstr>
      <vt:lpstr>Processes – Clients (2)</vt:lpstr>
      <vt:lpstr>The Apache Web Server</vt:lpstr>
      <vt:lpstr>The Apache Web Server</vt:lpstr>
      <vt:lpstr>Web Server Clusters (1)</vt:lpstr>
      <vt:lpstr>Web Server Clusters (2)</vt:lpstr>
      <vt:lpstr>Communication</vt:lpstr>
      <vt:lpstr>HTTP Connections (1)</vt:lpstr>
      <vt:lpstr>HTTP Connections (2)</vt:lpstr>
      <vt:lpstr>HTTP Methods</vt:lpstr>
      <vt:lpstr>HTTP Messages (1)</vt:lpstr>
      <vt:lpstr>HTTP Messages (2)</vt:lpstr>
      <vt:lpstr>HTTP Messages (3)</vt:lpstr>
      <vt:lpstr>HTTP Messages (4)</vt:lpstr>
      <vt:lpstr>Simple Object Access Protocol</vt:lpstr>
      <vt:lpstr>Simple Object Access Protocol</vt:lpstr>
      <vt:lpstr>Naming (1)</vt:lpstr>
      <vt:lpstr>Naming (2)</vt:lpstr>
      <vt:lpstr>Naming (3)</vt:lpstr>
      <vt:lpstr>Synchronisation</vt:lpstr>
      <vt:lpstr>Consistency and Replication</vt:lpstr>
      <vt:lpstr>Web proxy caching</vt:lpstr>
      <vt:lpstr>Web Proxy Caching</vt:lpstr>
      <vt:lpstr>Web Proxy Caching</vt:lpstr>
      <vt:lpstr>Replication of Web Hosting Systems</vt:lpstr>
      <vt:lpstr>Replication of Web Hosting Systems</vt:lpstr>
      <vt:lpstr>Replication for Web Hosting Systems</vt:lpstr>
      <vt:lpstr>Replication of Web Hosting Systems</vt:lpstr>
      <vt:lpstr>Adaptation Triggering</vt:lpstr>
      <vt:lpstr>Adjustment measures</vt:lpstr>
      <vt:lpstr>Adjustment Measures</vt:lpstr>
      <vt:lpstr>Replication of Web Applications (1)</vt:lpstr>
      <vt:lpstr>Replication of Web Applications (2)</vt:lpstr>
      <vt:lpstr>Fault tolerance</vt:lpstr>
      <vt:lpstr>Security (1)</vt:lpstr>
      <vt:lpstr>Security (2)</vt:lpstr>
      <vt:lpstr>Summary</vt:lpstr>
      <vt:lpstr>Next Lecture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Memory</dc:title>
  <dc:creator>Adrian &amp; Wendy</dc:creator>
  <cp:lastModifiedBy>Windows User</cp:lastModifiedBy>
  <cp:revision>580</cp:revision>
  <cp:lastPrinted>2003-07-03T05:13:40Z</cp:lastPrinted>
  <dcterms:created xsi:type="dcterms:W3CDTF">1998-09-21T10:37:54Z</dcterms:created>
  <dcterms:modified xsi:type="dcterms:W3CDTF">2015-05-05T14:33:15Z</dcterms:modified>
</cp:coreProperties>
</file>